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6ba4a8a240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6ba4a8a240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6ba4a8a240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6ba4a8a240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6ba4a8a240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6ba4a8a240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ba4a8a240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ba4a8a240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6ba4a8a240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6ba4a8a240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jpg"/><Relationship Id="rId4" Type="http://schemas.openxmlformats.org/officeDocument/2006/relationships/image" Target="../media/image4.png"/><Relationship Id="rId5" Type="http://schemas.openxmlformats.org/officeDocument/2006/relationships/image" Target="../media/image11.png"/><Relationship Id="rId6" Type="http://schemas.openxmlformats.org/officeDocument/2006/relationships/image" Target="../media/image9.png"/><Relationship Id="rId7" Type="http://schemas.openxmlformats.org/officeDocument/2006/relationships/image" Target="../media/image5.jpg"/><Relationship Id="rId8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Relationship Id="rId4" Type="http://schemas.openxmlformats.org/officeDocument/2006/relationships/hyperlink" Target="https://github.com/NYPL/ami-specification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265500" y="5473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FF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RAWCooking With Gas</a:t>
            </a:r>
            <a:endParaRPr>
              <a:solidFill>
                <a:srgbClr val="00F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65500" y="2345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3F3F3"/>
                </a:solidFill>
                <a:latin typeface="Consolas"/>
                <a:ea typeface="Consolas"/>
                <a:cs typeface="Consolas"/>
                <a:sym typeface="Consolas"/>
              </a:rPr>
              <a:t>A Film Digitization and QC Workflow-in-progress</a:t>
            </a:r>
            <a:endParaRPr>
              <a:solidFill>
                <a:srgbClr val="F3F3F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56" name="Google Shape;56;p13"/>
          <p:cNvSpPr txBox="1"/>
          <p:nvPr>
            <p:ph idx="2" type="body"/>
          </p:nvPr>
        </p:nvSpPr>
        <p:spPr>
          <a:xfrm>
            <a:off x="369600" y="3814675"/>
            <a:ext cx="3837000" cy="123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Genevieve Havemeyer-King</a:t>
            </a:r>
            <a:br>
              <a:rPr lang="en" sz="1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New York Public Library</a:t>
            </a:r>
            <a:br>
              <a:rPr lang="en" sz="1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@genevieve_hk</a:t>
            </a:r>
            <a:br>
              <a:rPr lang="en" sz="1600">
                <a:latin typeface="Consolas"/>
                <a:ea typeface="Consolas"/>
                <a:cs typeface="Consolas"/>
                <a:sym typeface="Consolas"/>
              </a:rPr>
            </a:b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NTTW4 | 2019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478438"/>
            <a:ext cx="4528501" cy="41866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265500" y="5473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MediaArea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Sponsorship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3" name="Google Shape;63;p14"/>
          <p:cNvSpPr txBox="1"/>
          <p:nvPr>
            <p:ph idx="1" type="subTitle"/>
          </p:nvPr>
        </p:nvSpPr>
        <p:spPr>
          <a:xfrm>
            <a:off x="265500" y="21172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New Features to support mass losslessly compressed film digitization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64" name="Google Shape;64;p14"/>
          <p:cNvSpPr txBox="1"/>
          <p:nvPr>
            <p:ph idx="2" type="body"/>
          </p:nvPr>
        </p:nvSpPr>
        <p:spPr>
          <a:xfrm>
            <a:off x="4657500" y="1360675"/>
            <a:ext cx="4327200" cy="3609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●"/>
            </a:pPr>
            <a:r>
              <a:rPr lang="en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rawcooked --all YourDirectory (+more!)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Consolas"/>
              <a:buChar char="●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DPX implementation checker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●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Integrated losslessness verification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Consolas"/>
              <a:buChar char="●"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Basic error correction mechanisms</a:t>
            </a:r>
            <a:endParaRPr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4275" y="3520775"/>
            <a:ext cx="1018025" cy="101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7000" y="3627113"/>
            <a:ext cx="1298950" cy="80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7080175" y="2269200"/>
            <a:ext cx="19989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Bad Cooking...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38" y="2861825"/>
            <a:ext cx="9014125" cy="228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7175" y="176725"/>
            <a:ext cx="2557026" cy="2557026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0" y="134525"/>
            <a:ext cx="19989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Taste test...</a:t>
            </a:r>
            <a:endParaRPr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25" y="0"/>
            <a:ext cx="663216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6785950" y="2128650"/>
            <a:ext cx="2378400" cy="11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FF00"/>
                </a:solidFill>
                <a:latin typeface="Consolas"/>
                <a:ea typeface="Consolas"/>
                <a:cs typeface="Consolas"/>
                <a:sym typeface="Consolas"/>
              </a:rPr>
              <a:t>¯\_(ツ)_/¯</a:t>
            </a:r>
            <a:endParaRPr sz="3000">
              <a:solidFill>
                <a:srgbClr val="00FF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265500" y="49250"/>
            <a:ext cx="4045200" cy="83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Film QC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939500" y="160950"/>
            <a:ext cx="3837000" cy="477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Planned Workflow: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Font typeface="Consolas"/>
              <a:buChar char="●"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Automated checks of RAWCooked preservation masters 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(</a:t>
            </a:r>
            <a:r>
              <a:rPr lang="en" sz="1600">
                <a:solidFill>
                  <a:srgbClr val="000000"/>
                </a:solidFill>
                <a:highlight>
                  <a:srgbClr val="FFFFFF"/>
                </a:highlight>
                <a:latin typeface="Consolas"/>
                <a:ea typeface="Consolas"/>
                <a:cs typeface="Consolas"/>
                <a:sym typeface="Consolas"/>
              </a:rPr>
              <a:t>rawcooked --check)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nsolas"/>
              <a:buChar char="●"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Automated QC of metadata, fixity, and conformance (AJV, Bagit, Mediaconch)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nsolas"/>
              <a:buChar char="●"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Manual QC of Mez. &amp; Access copies (eyes, ears, QCTools)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Challenges: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SzPts val="1600"/>
              <a:buFont typeface="Consolas"/>
              <a:buChar char="●"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Different formats, different specs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Consolas"/>
              <a:buChar char="●"/>
            </a:pP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Time &amp; processing power</a:t>
            </a:r>
            <a:endParaRPr sz="1600"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4475" y="949675"/>
            <a:ext cx="2050976" cy="308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25" y="4184275"/>
            <a:ext cx="756200" cy="75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6338" y="4043150"/>
            <a:ext cx="936325" cy="93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7875" y="4255801"/>
            <a:ext cx="1034375" cy="6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49000" y="4204738"/>
            <a:ext cx="688908" cy="61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922713" y="4204749"/>
            <a:ext cx="845828" cy="61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onsolas"/>
                <a:ea typeface="Consolas"/>
                <a:cs typeface="Consolas"/>
                <a:sym typeface="Consolas"/>
              </a:rPr>
              <a:t>Thx!</a:t>
            </a:r>
            <a:br>
              <a:rPr lang="en">
                <a:latin typeface="Consolas"/>
                <a:ea typeface="Consolas"/>
                <a:cs typeface="Consolas"/>
                <a:sym typeface="Consolas"/>
              </a:rPr>
            </a:br>
            <a:r>
              <a:rPr lang="en">
                <a:latin typeface="Consolas"/>
                <a:ea typeface="Consolas"/>
                <a:cs typeface="Consolas"/>
                <a:sym typeface="Consolas"/>
              </a:rPr>
              <a:t>Questions?</a:t>
            </a:r>
            <a:endParaRPr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98" name="Google Shape;98;p1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9" name="Google Shape;9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1275" y="677300"/>
            <a:ext cx="3896978" cy="369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 txBox="1"/>
          <p:nvPr/>
        </p:nvSpPr>
        <p:spPr>
          <a:xfrm>
            <a:off x="415200" y="4292675"/>
            <a:ext cx="3722100" cy="5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Consolas"/>
                <a:ea typeface="Consolas"/>
                <a:cs typeface="Consolas"/>
                <a:sym typeface="Consolas"/>
                <a:hlinkClick r:id="rId4"/>
              </a:rPr>
              <a:t>github.com/NYPL/ami-specifications</a:t>
            </a:r>
            <a:endParaRPr>
              <a:solidFill>
                <a:srgbClr val="F3F3F3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